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8934" autoAdjust="0"/>
  </p:normalViewPr>
  <p:slideViewPr>
    <p:cSldViewPr snapToGrid="0">
      <p:cViewPr varScale="1">
        <p:scale>
          <a:sx n="71" d="100"/>
          <a:sy n="71" d="100"/>
        </p:scale>
        <p:origin x="-1866" y="-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5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2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7277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30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6518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350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009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4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16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6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8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23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06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0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5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72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57894" y="0"/>
            <a:ext cx="14478885" cy="3068986"/>
          </a:xfrm>
        </p:spPr>
        <p:txBody>
          <a:bodyPr>
            <a:normAutofit fontScale="90000"/>
          </a:bodyPr>
          <a:lstStyle/>
          <a:p>
            <a:r>
              <a:rPr lang="fa-IR" sz="17000" dirty="0" smtClean="0">
                <a:solidFill>
                  <a:schemeClr val="tx1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طبق روایات اسلامی بسمه تعالی</a:t>
            </a:r>
            <a:endParaRPr lang="en-US" sz="17000" dirty="0">
              <a:solidFill>
                <a:schemeClr val="tx1"/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-3914990" y="-13309"/>
            <a:ext cx="11874322" cy="7935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200000"/>
              </a:lnSpc>
            </a:pPr>
            <a:endParaRPr lang="en-US" sz="16600" dirty="0">
              <a:solidFill>
                <a:schemeClr val="tx1"/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18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743200" y="1777283"/>
            <a:ext cx="7160653" cy="1171977"/>
          </a:xfrm>
          <a:prstGeom prst="round2Diag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>
                <a:solidFill>
                  <a:srgbClr val="FF0000"/>
                </a:solidFill>
                <a:cs typeface="B Titr" panose="00000700000000000000" pitchFamily="2" charset="-78"/>
              </a:rPr>
              <a:t>وزن گیری بهترین دلیل دریافت کافی شیر است.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2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391" y="859823"/>
            <a:ext cx="11853811" cy="6455377"/>
          </a:xfrm>
        </p:spPr>
        <p:txBody>
          <a:bodyPr>
            <a:normAutofit/>
          </a:bodyPr>
          <a:lstStyle/>
          <a:p>
            <a:pPr algn="ctr" rtl="1">
              <a:lnSpc>
                <a:spcPct val="200000"/>
              </a:lnSpc>
            </a:pPr>
            <a:endParaRPr lang="en-US" sz="28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373527" y="1014370"/>
            <a:ext cx="8023538" cy="240835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ظـرف ماه های اول بـرای مادر و شیـرخـوار مفیـد است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 که حداقل یکبار در طول شب تغذیه با شیر مادر انجام شود.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2807117" y="1442433"/>
            <a:ext cx="7470224" cy="850006"/>
          </a:xfrm>
          <a:prstGeom prst="round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مدت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مکیدن از هر پستان حدود 15 دقیقه توصیه شده است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>
          <a:xfrm>
            <a:off x="1957304" y="2604593"/>
            <a:ext cx="9169849" cy="1159098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بعضی شیرخواران ممکن است سریع ظرف 10 دقیقه پستان را تخلیه کنند.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674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0" y="87090"/>
            <a:ext cx="11905325" cy="6455378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استفاده از پستانک </a:t>
            </a:r>
            <a:endParaRPr lang="fa-IR" sz="2400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قطع زود رس تغذیه با شیر مادر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کاهش وزن کودک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برفک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مشکلات دندانی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ماستیت</a:t>
            </a:r>
          </a:p>
        </p:txBody>
      </p:sp>
    </p:spTree>
    <p:extLst>
      <p:ext uri="{BB962C8B-B14F-4D97-AF65-F5344CB8AC3E}">
        <p14:creationId xmlns:p14="http://schemas.microsoft.com/office/powerpoint/2010/main" val="221104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4406" y="2099256"/>
            <a:ext cx="9455239" cy="28075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200000"/>
              </a:lnSpc>
            </a:pPr>
            <a:endParaRPr lang="en-US" sz="28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روش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معمول برای عرضه کردن پستان به شیرخوار روش </a:t>
            </a:r>
            <a:r>
              <a:rPr lang="en-US" sz="2800" dirty="0">
                <a:solidFill>
                  <a:srgbClr val="FF0000"/>
                </a:solidFill>
                <a:cs typeface="B Titr" panose="00000700000000000000" pitchFamily="2" charset="-78"/>
              </a:rPr>
              <a:t>C-HOLD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 است 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که با گذاشتن انگشت شست در بالای پستان قرار دادن سایر انگشتان دست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به صورت چسبیده به قفسه سینه و هرچه دورتر از هاله قرار می گیرد.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>
              <a:lnSpc>
                <a:spcPct val="200000"/>
              </a:lnSpc>
            </a:pP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88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694" y="151485"/>
            <a:ext cx="11879568" cy="6390983"/>
          </a:xfrm>
        </p:spPr>
        <p:txBody>
          <a:bodyPr>
            <a:normAutofit/>
          </a:bodyPr>
          <a:lstStyle/>
          <a:p>
            <a:pPr marL="0" indent="0" algn="ctr" rtl="1">
              <a:lnSpc>
                <a:spcPct val="200000"/>
              </a:lnSpc>
              <a:buNone/>
            </a:pPr>
            <a:endParaRPr lang="en-US" sz="20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094705" y="1493950"/>
            <a:ext cx="10393250" cy="31424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200000"/>
              </a:lnSpc>
            </a:pP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اگر نحوه پستان گرفتن شیرخوار درست باشد  مادر هنگام شیردادن دردی احساس نمی کند </a:t>
            </a:r>
            <a:endParaRPr lang="en-US" sz="2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و شیرخوار نیز شیر کافی دریافت می کند شیرخوار پس از سیر شدن و دریافت مقدار کافی شیر </a:t>
            </a:r>
            <a:endParaRPr lang="en-US" sz="2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پستان </a:t>
            </a: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را رها می کند و یا زیر پستان به خواب می رود.</a:t>
            </a:r>
            <a:endParaRPr lang="en-US" sz="2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84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43348" y="1287888"/>
            <a:ext cx="8794602" cy="327123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از34 هفتگی به بعد در نوزادان نارس تغذیه </a:t>
            </a:r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از</a:t>
            </a:r>
            <a:endParaRPr lang="en-US" sz="28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سینه مادر – قبل از 34 هفتگی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 دوشیدن شیرمادر و دادن آن با قاشق و فنجان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76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4363"/>
            <a:ext cx="12029822" cy="6919017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22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شیر دادن مرتب ( تخلیه مرتب پستان 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شیر دادن در شب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آرامش روحی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تغذیه کافی ( جوانه گندم ، دلستر ، مغزها ، شیرگاو ، آبمیوه های طبیعی ، هندوانه ،شیر ، انگور 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مصرف آب کافی توسط مادر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استراحت کافی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افزایش ارتباط پوستی مادر و کودک ( هم اتاق بودن 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هم آغوشی ، بوسیدن ، لمس بدن شیرخوار ، نگاه کردن به شیرخوار 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رازیانه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8243432" y="193182"/>
            <a:ext cx="3709116" cy="57648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a-IR" sz="24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راه </a:t>
            </a: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های افزایش دادن شیر مادر</a:t>
            </a:r>
            <a:endParaRPr lang="en-US" sz="2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1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20" y="1"/>
            <a:ext cx="11905326" cy="6593982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endParaRPr lang="en-US" sz="22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مصرف سیگار و الکل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مصرف </a:t>
            </a:r>
            <a:r>
              <a:rPr lang="en-US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OCP</a:t>
            </a: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 در 6 هفته اول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استرس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مصرف نوشابه ، قهوه ( باعث بیخوابی و بی اشتهایی شیرخوار)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مصرف سیر ، پیاز ، غذاهای پر ادویه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7031865" y="206062"/>
            <a:ext cx="5009882" cy="69546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مواردی </a:t>
            </a: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که باعث کاهش شیرمادرمی </a:t>
            </a:r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شود:     </a:t>
            </a:r>
            <a:endParaRPr lang="fa-IR" sz="2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544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784" y="241637"/>
            <a:ext cx="11982599" cy="6745152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endParaRPr lang="en-US" sz="24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1 – بیماریهای مادر : </a:t>
            </a:r>
            <a:endParaRPr lang="en-US" sz="24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ایدز – سل فعال – آبله مرغان – تب خال فعال ناحیه پستان – سرخک – تب مالت – هپاتیت </a:t>
            </a:r>
            <a:r>
              <a:rPr lang="en-US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B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 مادر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2 – داروهای مادر : شیمی درمانی ،داروهای صد ایدز ، اشعه درمانی ،...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3 – گالاکتوزومی و فنیل کتونوری نوزاد </a:t>
            </a:r>
            <a:endParaRPr lang="en-US" sz="24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212169" y="434821"/>
            <a:ext cx="4700790" cy="711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8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موارد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منع شیر</a:t>
            </a:r>
            <a:r>
              <a:rPr lang="en-US" sz="2800" dirty="0">
                <a:solidFill>
                  <a:srgbClr val="FF0000"/>
                </a:solidFill>
                <a:cs typeface="B Titr" panose="00000700000000000000" pitchFamily="2" charset="-78"/>
              </a:rPr>
              <a:t>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دهی توسط مادر :</a:t>
            </a:r>
          </a:p>
          <a:p>
            <a:pPr algn="ctr" rt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65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8737" y="48454"/>
            <a:ext cx="11931083" cy="6661439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200000"/>
              </a:lnSpc>
              <a:buNone/>
            </a:pPr>
            <a:endParaRPr lang="en-US" sz="24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تماس مادر و فرزند هرچه زودتر شروع می شود</a:t>
            </a:r>
            <a:r>
              <a:rPr lang="en-US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.</a:t>
            </a:r>
            <a:endParaRPr lang="fa-IR" sz="24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marL="0" indent="0" algn="r" rtl="1">
              <a:lnSpc>
                <a:spcPct val="200000"/>
              </a:lnSpc>
              <a:buNone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    </a:t>
            </a:r>
            <a:r>
              <a:rPr lang="en-US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   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   </a:t>
            </a:r>
            <a:r>
              <a:rPr lang="en-US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       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( در ساعت اول تولد )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  تماس پوستی مادر و فرزند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هم اتاق بودن مادر و فرزند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شروع تغذیه در ساعت اول </a:t>
            </a:r>
            <a:endParaRPr lang="en-US" sz="24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6632619" y="231818"/>
            <a:ext cx="4881093" cy="77273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عوامل </a:t>
            </a: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موثردر موفقیت تغذیه با شیرمادر :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49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63" y="190122"/>
            <a:ext cx="11931083" cy="6287951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200000"/>
              </a:lnSpc>
              <a:buNone/>
            </a:pPr>
            <a:endParaRPr lang="en-US" sz="22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افزایش طول مدت تغذیه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رشد بیشتر نوزاد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بهتر وزن میگیرند 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عفونت به مراتب کمتر اتفاق می افتد</a:t>
            </a:r>
          </a:p>
          <a:p>
            <a:pPr marL="0" indent="0" algn="r" rtl="1">
              <a:lnSpc>
                <a:spcPct val="200000"/>
              </a:lnSpc>
              <a:buNone/>
            </a:pPr>
            <a:endParaRPr lang="en-US" sz="22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727324" y="412124"/>
            <a:ext cx="4314422" cy="59242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تماس  هـرچه زودتـر </a:t>
            </a: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مادر و فرزند : </a:t>
            </a:r>
            <a:endParaRPr lang="en-US" sz="2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852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63" y="151484"/>
            <a:ext cx="11905326" cy="6609924"/>
          </a:xfrm>
        </p:spPr>
        <p:txBody>
          <a:bodyPr>
            <a:normAutofit/>
          </a:bodyPr>
          <a:lstStyle/>
          <a:p>
            <a:pPr algn="r" rtl="1">
              <a:lnSpc>
                <a:spcPct val="250000"/>
              </a:lnSpc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تعداد دفعات تغذیه حداقل 8 – 12 باردر شبانه روز</a:t>
            </a:r>
          </a:p>
          <a:p>
            <a:pPr algn="r" rtl="1">
              <a:lnSpc>
                <a:spcPct val="250000"/>
              </a:lnSpc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مکیدن های مکرر، باعث اثر مسهل بودن آغوز و دفع بیلی روبیـن از روده و کاهش زردی </a:t>
            </a:r>
          </a:p>
          <a:p>
            <a:pPr algn="r" rtl="1">
              <a:lnSpc>
                <a:spcPct val="250000"/>
              </a:lnSpc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6 – 8 نوبت ادرار در روز     </a:t>
            </a:r>
            <a:r>
              <a:rPr lang="en-US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                         </a:t>
            </a: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  3 – 4 نوبت مدفوع در روز</a:t>
            </a:r>
            <a:endParaRPr lang="en-US" sz="22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426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177" y="151484"/>
            <a:ext cx="11853811" cy="6609923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endParaRPr lang="en-US" sz="22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شیرخوار سرخود را به طرف صدای مادر می چرخاند و دهانش را باز می کند.</a:t>
            </a:r>
          </a:p>
          <a:p>
            <a:pPr algn="r" rtl="1">
              <a:lnSpc>
                <a:spcPct val="200000"/>
              </a:lnSpc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لباس یا ملافه را مزه مزه میکند و زبانش را تکان میدهد.</a:t>
            </a:r>
          </a:p>
          <a:p>
            <a:pPr algn="r" rtl="1">
              <a:lnSpc>
                <a:spcPct val="200000"/>
              </a:lnSpc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مچ دست هایش را به طرف دهان می برد.</a:t>
            </a:r>
          </a:p>
          <a:p>
            <a:pPr algn="r" rtl="1">
              <a:lnSpc>
                <a:spcPct val="200000"/>
              </a:lnSpc>
            </a:pPr>
            <a:r>
              <a:rPr lang="fa-IR" sz="2200" dirty="0" smtClean="0">
                <a:solidFill>
                  <a:schemeClr val="tx1"/>
                </a:solidFill>
                <a:cs typeface="B Titr" panose="00000700000000000000" pitchFamily="2" charset="-78"/>
              </a:rPr>
              <a:t>در صورت عدم توجه علایم مذکور شروع به نق نق زدن می کند.</a:t>
            </a:r>
          </a:p>
          <a:p>
            <a:pPr algn="r" rtl="1">
              <a:lnSpc>
                <a:spcPct val="200000"/>
              </a:lnSpc>
            </a:pPr>
            <a:endParaRPr lang="fa-IR" sz="2200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marL="0" indent="0" algn="r" rtl="1">
              <a:lnSpc>
                <a:spcPct val="200000"/>
              </a:lnSpc>
              <a:buNone/>
            </a:pPr>
            <a:endParaRPr lang="en-US" sz="22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9298546" y="334849"/>
            <a:ext cx="2717442" cy="66970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علایم </a:t>
            </a:r>
            <a:r>
              <a:rPr lang="fa-IR" sz="2400" dirty="0">
                <a:solidFill>
                  <a:srgbClr val="FF0000"/>
                </a:solidFill>
                <a:cs typeface="B Titr" panose="00000700000000000000" pitchFamily="2" charset="-78"/>
              </a:rPr>
              <a:t>اولیه گرسنگی :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00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559</TotalTime>
  <Words>524</Words>
  <Application>Microsoft Office PowerPoint</Application>
  <PresentationFormat>Custom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Wisp</vt:lpstr>
      <vt:lpstr>طبق روایات اسلامی بسمه تعالی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بسمه تعالی</dc:title>
  <dc:creator>Acer</dc:creator>
  <cp:lastModifiedBy>Espinas</cp:lastModifiedBy>
  <cp:revision>41</cp:revision>
  <dcterms:created xsi:type="dcterms:W3CDTF">2025-07-21T17:14:44Z</dcterms:created>
  <dcterms:modified xsi:type="dcterms:W3CDTF">2025-07-27T08:23:50Z</dcterms:modified>
</cp:coreProperties>
</file>